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0" r:id="rId6"/>
    <p:sldId id="261" r:id="rId7"/>
    <p:sldId id="262" r:id="rId8"/>
    <p:sldId id="263" r:id="rId9"/>
    <p:sldId id="280" r:id="rId10"/>
    <p:sldId id="277" r:id="rId11"/>
    <p:sldId id="278" r:id="rId12"/>
    <p:sldId id="279" r:id="rId13"/>
  </p:sldIdLst>
  <p:sldSz cx="7556500" cy="10693400"/>
  <p:notesSz cx="6797675" cy="9925050"/>
  <p:embeddedFontLst>
    <p:embeddedFont>
      <p:font typeface="Montserrat" panose="00000500000000000000" pitchFamily="2" charset="0"/>
      <p:regular r:id="rId16"/>
      <p:bold r:id="rId17"/>
      <p:italic r:id="rId18"/>
      <p:boldItalic r:id="rId19"/>
    </p:embeddedFont>
    <p:embeddedFont>
      <p:font typeface="Montserrat Bold" panose="00000800000000000000" charset="0"/>
      <p:regular r:id="rId20"/>
      <p:bold r:id="rId21"/>
    </p:embeddedFont>
    <p:embeddedFont>
      <p:font typeface="Montserrat Medium" panose="00000600000000000000" pitchFamily="2" charset="0"/>
      <p:regular r:id="rId22"/>
      <p:italic r:id="rId23"/>
    </p:embeddedFont>
    <p:embeddedFont>
      <p:font typeface="Montserrat Ultra-Bold" panose="020B0604020202020204" charset="0"/>
      <p:regular r:id="rId24"/>
    </p:embeddedFont>
    <p:embeddedFont>
      <p:font typeface="Neue Montreal" panose="020B0604020202020204" charset="0"/>
      <p:regular r:id="rId25"/>
    </p:embeddedFont>
    <p:embeddedFont>
      <p:font typeface="Open Sans" panose="020B0606030504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u8ru2W8YvmpBJ7NwRy4gI2Pdve1BwAxh/view?usp=sharing" TargetMode="External"/><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hyperlink" Target="mailto:tavares@evolucaocompressores.com.br" TargetMode="External"/><Relationship Id="rId12" Type="http://schemas.openxmlformats.org/officeDocument/2006/relationships/image" Target="../media/image29.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hyperlink" Target="https://www.youtube.com/watch?v=xp5ODjBytuo" TargetMode="External"/><Relationship Id="rId5" Type="http://schemas.openxmlformats.org/officeDocument/2006/relationships/image" Target="../media/image26.png"/><Relationship Id="rId15" Type="http://schemas.openxmlformats.org/officeDocument/2006/relationships/hyperlink" Target="https://www.facebook.com/EvolucaoCompressores" TargetMode="External"/><Relationship Id="rId10" Type="http://schemas.openxmlformats.org/officeDocument/2006/relationships/image" Target="../media/image28.png"/><Relationship Id="rId19" Type="http://schemas.openxmlformats.org/officeDocument/2006/relationships/hyperlink" Target="https://www.youtube.com/channel/UCwd-vQDfQFCs9o1J-7-WiMQ" TargetMode="External"/><Relationship Id="rId4" Type="http://schemas.openxmlformats.org/officeDocument/2006/relationships/image" Target="../media/image25.svg"/><Relationship Id="rId9" Type="http://schemas.openxmlformats.org/officeDocument/2006/relationships/hyperlink" Target="http://www.evolucaocompressores.com.br/" TargetMode="External"/><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qvswWTnSpSY-OKvazrC-aJ8r1c-cV4j2/view?usp=shar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hyperlink" Target="https://www.youtube.com/watch?v=e20eNUUhBnw" TargetMode="External"/><Relationship Id="rId7"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3963012" y="7267491"/>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dirty="0" err="1">
                <a:solidFill>
                  <a:srgbClr val="434343"/>
                </a:solidFill>
                <a:latin typeface="Montserrat Ultra-Bold"/>
                <a:ea typeface="Montserrat Ultra-Bold"/>
                <a:cs typeface="Montserrat Ultra-Bold"/>
                <a:sym typeface="Montserrat Ultra-Bold"/>
              </a:rPr>
              <a:t>Cidade</a:t>
            </a:r>
            <a:r>
              <a:rPr lang="en-US" sz="1972" b="1">
                <a:solidFill>
                  <a:srgbClr val="434343"/>
                </a:solidFill>
                <a:latin typeface="Montserrat Ultra-Bold"/>
                <a:ea typeface="Montserrat Ultra-Bold"/>
                <a:cs typeface="Montserrat Ultra-Bold"/>
                <a:sym typeface="Montserrat Ultra-Bold"/>
              </a:rPr>
              <a:t>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814637" y="815779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2"/>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698267" y="8280112"/>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3"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142F06DE-BA2A-C81D-2D05-27EE9E928EFD}"/>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79A1B017-51CB-9E97-C05B-5F1DA86C3CE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229087ED-ECF3-9E3C-6FA1-7D4179D96AB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2" name="Freeform 11">
            <a:extLst>
              <a:ext uri="{FF2B5EF4-FFF2-40B4-BE49-F238E27FC236}">
                <a16:creationId xmlns:a16="http://schemas.microsoft.com/office/drawing/2014/main" id="{CA3885A9-9B19-7C24-12D5-34594D74113E}"/>
              </a:ext>
            </a:extLst>
          </p:cNvPr>
          <p:cNvSpPr/>
          <p:nvPr/>
        </p:nvSpPr>
        <p:spPr>
          <a:xfrm>
            <a:off x="183738" y="969318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5"/>
            <a:stretch>
              <a:fillRect/>
            </a:stretch>
          </a:blipFill>
        </p:spPr>
        <p:txBody>
          <a:bodyPr/>
          <a:lstStyle/>
          <a:p>
            <a:endParaRPr lang="pt-B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91357" y="8216860"/>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7" name="CaixaDeTexto 6">
            <a:extLst>
              <a:ext uri="{FF2B5EF4-FFF2-40B4-BE49-F238E27FC236}">
                <a16:creationId xmlns:a16="http://schemas.microsoft.com/office/drawing/2014/main" id="{B99BAC93-A394-61D5-A5AB-F8D9B9EA7AAA}"/>
              </a:ext>
            </a:extLst>
          </p:cNvPr>
          <p:cNvSpPr txBox="1"/>
          <p:nvPr/>
        </p:nvSpPr>
        <p:spPr>
          <a:xfrm>
            <a:off x="3741451" y="9505108"/>
            <a:ext cx="3810000" cy="307777"/>
          </a:xfrm>
          <a:prstGeom prst="rect">
            <a:avLst/>
          </a:prstGeom>
          <a:noFill/>
        </p:spPr>
        <p:txBody>
          <a:bodyPr wrap="square" rtlCol="0">
            <a:spAutoFit/>
          </a:bodyPr>
          <a:lstStyle/>
          <a:p>
            <a:r>
              <a:rPr lang="pt-BR" sz="1400" b="1" dirty="0">
                <a:latin typeface="Montserrat" panose="00000500000000000000" pitchFamily="2" charset="0"/>
                <a:cs typeface="Aharoni" panose="02010803020104030203" pitchFamily="2" charset="-79"/>
              </a:rPr>
              <a:t>Conecte-se com </a:t>
            </a:r>
            <a:r>
              <a:rPr lang="pt-BR" sz="1400" b="1">
                <a:latin typeface="Montserrat" panose="00000500000000000000" pitchFamily="2" charset="0"/>
                <a:cs typeface="Aharoni" panose="02010803020104030203" pitchFamily="2" charset="-79"/>
              </a:rPr>
              <a:t>a gente:</a:t>
            </a:r>
            <a:endParaRPr lang="pt-BR" sz="1400" b="1" dirty="0">
              <a:latin typeface="Montserrat" panose="00000500000000000000" pitchFamily="2" charset="0"/>
              <a:cs typeface="Aharoni" panose="02010803020104030203" pitchFamily="2" charset="-79"/>
            </a:endParaRPr>
          </a:p>
        </p:txBody>
      </p:sp>
      <p:pic>
        <p:nvPicPr>
          <p:cNvPr id="8" name="Imagem 7">
            <a:hlinkClick r:id="rId9" tooltip="Visite nosso website"/>
            <a:extLst>
              <a:ext uri="{FF2B5EF4-FFF2-40B4-BE49-F238E27FC236}">
                <a16:creationId xmlns:a16="http://schemas.microsoft.com/office/drawing/2014/main" id="{5FDE0958-399B-F1AB-0284-3D247A71F1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65365" y="9773158"/>
            <a:ext cx="655158" cy="655158"/>
          </a:xfrm>
          <a:prstGeom prst="rect">
            <a:avLst/>
          </a:prstGeom>
        </p:spPr>
      </p:pic>
      <p:pic>
        <p:nvPicPr>
          <p:cNvPr id="9" name="Imagem 8">
            <a:hlinkClick r:id="rId11" tooltip="Vídeo Institucional"/>
            <a:extLst>
              <a:ext uri="{FF2B5EF4-FFF2-40B4-BE49-F238E27FC236}">
                <a16:creationId xmlns:a16="http://schemas.microsoft.com/office/drawing/2014/main" id="{AA6EC81C-840F-3AFA-DE51-5208DD271FE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60817" y="10010594"/>
            <a:ext cx="369574" cy="335547"/>
          </a:xfrm>
          <a:prstGeom prst="rect">
            <a:avLst/>
          </a:prstGeom>
        </p:spPr>
      </p:pic>
      <p:pic>
        <p:nvPicPr>
          <p:cNvPr id="10" name="Imagem 9">
            <a:hlinkClick r:id="rId13"/>
            <a:extLst>
              <a:ext uri="{FF2B5EF4-FFF2-40B4-BE49-F238E27FC236}">
                <a16:creationId xmlns:a16="http://schemas.microsoft.com/office/drawing/2014/main" id="{28DB6D05-4748-AB68-2537-E5999781155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50389" y="9987845"/>
            <a:ext cx="322849" cy="322849"/>
          </a:xfrm>
          <a:prstGeom prst="rect">
            <a:avLst/>
          </a:prstGeom>
        </p:spPr>
      </p:pic>
      <p:pic>
        <p:nvPicPr>
          <p:cNvPr id="12" name="Imagem 11">
            <a:hlinkClick r:id="rId15"/>
            <a:extLst>
              <a:ext uri="{FF2B5EF4-FFF2-40B4-BE49-F238E27FC236}">
                <a16:creationId xmlns:a16="http://schemas.microsoft.com/office/drawing/2014/main" id="{EC26FB14-EAD5-D24C-EB63-AEB07EA8DC7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80255" y="9987845"/>
            <a:ext cx="322849" cy="322849"/>
          </a:xfrm>
          <a:prstGeom prst="rect">
            <a:avLst/>
          </a:prstGeom>
        </p:spPr>
      </p:pic>
      <p:pic>
        <p:nvPicPr>
          <p:cNvPr id="32" name="Imagem 31">
            <a:hlinkClick r:id="rId17"/>
            <a:extLst>
              <a:ext uri="{FF2B5EF4-FFF2-40B4-BE49-F238E27FC236}">
                <a16:creationId xmlns:a16="http://schemas.microsoft.com/office/drawing/2014/main" id="{4B6961A1-A254-BA39-EE20-279CB128E6E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730156" y="9986402"/>
            <a:ext cx="322849" cy="322849"/>
          </a:xfrm>
          <a:prstGeom prst="rect">
            <a:avLst/>
          </a:prstGeom>
        </p:spPr>
      </p:pic>
      <p:pic>
        <p:nvPicPr>
          <p:cNvPr id="33" name="Imagem 32">
            <a:hlinkClick r:id="rId19"/>
            <a:extLst>
              <a:ext uri="{FF2B5EF4-FFF2-40B4-BE49-F238E27FC236}">
                <a16:creationId xmlns:a16="http://schemas.microsoft.com/office/drawing/2014/main" id="{50CD0CD4-588D-5013-DE94-63E08547DF0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65277" y="9978555"/>
            <a:ext cx="341088" cy="341088"/>
          </a:xfrm>
          <a:prstGeom prst="rect">
            <a:avLst/>
          </a:prstGeom>
        </p:spPr>
      </p:pic>
      <p:grpSp>
        <p:nvGrpSpPr>
          <p:cNvPr id="34" name="Group 8">
            <a:extLst>
              <a:ext uri="{FF2B5EF4-FFF2-40B4-BE49-F238E27FC236}">
                <a16:creationId xmlns:a16="http://schemas.microsoft.com/office/drawing/2014/main" id="{B6923A29-989A-3544-C52D-5263FC3726D5}"/>
              </a:ext>
            </a:extLst>
          </p:cNvPr>
          <p:cNvGrpSpPr/>
          <p:nvPr/>
        </p:nvGrpSpPr>
        <p:grpSpPr>
          <a:xfrm>
            <a:off x="1" y="10514133"/>
            <a:ext cx="7556500" cy="179269"/>
            <a:chOff x="0" y="0"/>
            <a:chExt cx="3047987" cy="131886"/>
          </a:xfrm>
        </p:grpSpPr>
        <p:sp>
          <p:nvSpPr>
            <p:cNvPr id="35" name="Freeform 9">
              <a:extLst>
                <a:ext uri="{FF2B5EF4-FFF2-40B4-BE49-F238E27FC236}">
                  <a16:creationId xmlns:a16="http://schemas.microsoft.com/office/drawing/2014/main" id="{89C06247-4DF9-1388-DD85-68B44FB1E64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40" name="TextBox 10">
              <a:extLst>
                <a:ext uri="{FF2B5EF4-FFF2-40B4-BE49-F238E27FC236}">
                  <a16:creationId xmlns:a16="http://schemas.microsoft.com/office/drawing/2014/main" id="{BAD6D83C-0B6F-7F0D-5990-C78293F2FE4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432610" y="971970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71153A2C-FF91-DE2F-A77D-7CA8FEC21BBA}"/>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C0ED64D1-A99F-DAD5-DD4D-926379C45D7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5B2897DC-FC11-4225-B4AD-00EF7449054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5339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0059" y="965860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4"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pic>
        <p:nvPicPr>
          <p:cNvPr id="9" name="Imagem 8">
            <a:extLst>
              <a:ext uri="{FF2B5EF4-FFF2-40B4-BE49-F238E27FC236}">
                <a16:creationId xmlns:a16="http://schemas.microsoft.com/office/drawing/2014/main" id="{ED455D92-A103-9F75-8462-55714E0EF3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3" y="-1401"/>
            <a:ext cx="7464673" cy="8592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25215" y="980683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9273" y="1673991"/>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39175" y="426550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63500" y="1633184"/>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sp>
        <p:nvSpPr>
          <p:cNvPr id="8" name="Google Shape;155;p5">
            <a:extLst>
              <a:ext uri="{FF2B5EF4-FFF2-40B4-BE49-F238E27FC236}">
                <a16:creationId xmlns:a16="http://schemas.microsoft.com/office/drawing/2014/main" id="{058D9F71-18D6-60B4-B881-298F14F55980}"/>
              </a:ext>
            </a:extLst>
          </p:cNvPr>
          <p:cNvSpPr/>
          <p:nvPr/>
        </p:nvSpPr>
        <p:spPr>
          <a:xfrm>
            <a:off x="843010" y="2026879"/>
            <a:ext cx="4565058"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3">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4">
            <a:alphaModFix/>
          </a:blip>
          <a:srcRect/>
          <a:stretch/>
        </p:blipFill>
        <p:spPr>
          <a:xfrm>
            <a:off x="455685" y="2037566"/>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5">
            <a:alphaModFix/>
          </a:blip>
          <a:srcRect/>
          <a:stretch/>
        </p:blipFill>
        <p:spPr>
          <a:xfrm>
            <a:off x="479273" y="2743281"/>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6">
            <a:alphaModFix/>
          </a:blip>
          <a:srcRect/>
          <a:stretch/>
        </p:blipFill>
        <p:spPr>
          <a:xfrm>
            <a:off x="2544979" y="2740741"/>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7">
            <a:alphaModFix/>
          </a:blip>
          <a:srcRect/>
          <a:stretch/>
        </p:blipFill>
        <p:spPr>
          <a:xfrm>
            <a:off x="4686075" y="2713694"/>
            <a:ext cx="1981200" cy="1295400"/>
          </a:xfrm>
          <a:prstGeom prst="rect">
            <a:avLst/>
          </a:prstGeom>
          <a:ln>
            <a:noFill/>
          </a:ln>
          <a:effectLst>
            <a:outerShdw blurRad="190500" algn="tl" rotWithShape="0">
              <a:srgbClr val="000000">
                <a:alpha val="70000"/>
              </a:srgbClr>
            </a:outerShdw>
          </a:effectLst>
        </p:spPr>
      </p:pic>
      <p:sp>
        <p:nvSpPr>
          <p:cNvPr id="21" name="TextBox 19">
            <a:extLst>
              <a:ext uri="{FF2B5EF4-FFF2-40B4-BE49-F238E27FC236}">
                <a16:creationId xmlns:a16="http://schemas.microsoft.com/office/drawing/2014/main" id="{1843453F-3E8C-69F2-ADA7-0A25E47DB8AE}"/>
              </a:ext>
            </a:extLst>
          </p:cNvPr>
          <p:cNvSpPr txBox="1"/>
          <p:nvPr/>
        </p:nvSpPr>
        <p:spPr>
          <a:xfrm>
            <a:off x="949099" y="5613378"/>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-WEG</a:t>
            </a:r>
          </a:p>
        </p:txBody>
      </p:sp>
      <p:grpSp>
        <p:nvGrpSpPr>
          <p:cNvPr id="22" name="Group 13">
            <a:extLst>
              <a:ext uri="{FF2B5EF4-FFF2-40B4-BE49-F238E27FC236}">
                <a16:creationId xmlns:a16="http://schemas.microsoft.com/office/drawing/2014/main" id="{44C6EAF4-8669-BF6B-EF4A-39A00CD7C111}"/>
              </a:ext>
            </a:extLst>
          </p:cNvPr>
          <p:cNvGrpSpPr/>
          <p:nvPr/>
        </p:nvGrpSpPr>
        <p:grpSpPr>
          <a:xfrm>
            <a:off x="483139" y="56436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29" name="Google Shape;160;p5" descr="T:\Rotary\_Competitive Teardown\R-Series\images\MOTOR_TEFC.png">
            <a:extLst>
              <a:ext uri="{FF2B5EF4-FFF2-40B4-BE49-F238E27FC236}">
                <a16:creationId xmlns:a16="http://schemas.microsoft.com/office/drawing/2014/main" id="{71C0064C-4C6F-88DC-4F42-57740AB483A1}"/>
              </a:ext>
            </a:extLst>
          </p:cNvPr>
          <p:cNvPicPr preferRelativeResize="0"/>
          <p:nvPr/>
        </p:nvPicPr>
        <p:blipFill rotWithShape="1">
          <a:blip r:embed="rId8">
            <a:alphaModFix/>
          </a:blip>
          <a:srcRect/>
          <a:stretch/>
        </p:blipFill>
        <p:spPr>
          <a:xfrm>
            <a:off x="479273" y="6128255"/>
            <a:ext cx="1256826" cy="1050906"/>
          </a:xfrm>
          <a:prstGeom prst="rect">
            <a:avLst/>
          </a:prstGeom>
          <a:ln>
            <a:noFill/>
          </a:ln>
          <a:effectLst>
            <a:outerShdw blurRad="190500" algn="tl" rotWithShape="0">
              <a:srgbClr val="000000">
                <a:alpha val="70000"/>
              </a:srgbClr>
            </a:outerShdw>
          </a:effectLst>
        </p:spPr>
      </p:pic>
      <p:sp>
        <p:nvSpPr>
          <p:cNvPr id="31" name="CaixaDeTexto 30">
            <a:extLst>
              <a:ext uri="{FF2B5EF4-FFF2-40B4-BE49-F238E27FC236}">
                <a16:creationId xmlns:a16="http://schemas.microsoft.com/office/drawing/2014/main" id="{2817F0D8-7D0F-2DD9-8DF1-D841AADE2512}"/>
              </a:ext>
            </a:extLst>
          </p:cNvPr>
          <p:cNvSpPr txBox="1"/>
          <p:nvPr/>
        </p:nvSpPr>
        <p:spPr>
          <a:xfrm>
            <a:off x="2267296" y="6051390"/>
            <a:ext cx="4023360" cy="1200329"/>
          </a:xfrm>
          <a:prstGeom prst="rect">
            <a:avLst/>
          </a:prstGeom>
          <a:noFill/>
        </p:spPr>
        <p:txBody>
          <a:bodyPr wrap="square">
            <a:spAutoFit/>
          </a:bodyPr>
          <a:lstStyle/>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Partida por soft-starter;</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L="0" marR="0" lvl="0" indent="-69850"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endParaRPr lang="pt-BR" sz="1200">
              <a:latin typeface="Montserrat" panose="00000500000000000000" pitchFamily="2" charset="0"/>
            </a:endParaRPr>
          </a:p>
        </p:txBody>
      </p:sp>
      <p:sp>
        <p:nvSpPr>
          <p:cNvPr id="32" name="TextBox 19">
            <a:extLst>
              <a:ext uri="{FF2B5EF4-FFF2-40B4-BE49-F238E27FC236}">
                <a16:creationId xmlns:a16="http://schemas.microsoft.com/office/drawing/2014/main" id="{909660AF-D71A-F15B-B780-8C5FA4030CF6}"/>
              </a:ext>
            </a:extLst>
          </p:cNvPr>
          <p:cNvSpPr txBox="1"/>
          <p:nvPr/>
        </p:nvSpPr>
        <p:spPr>
          <a:xfrm>
            <a:off x="1036306" y="7670672"/>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 X-E</a:t>
            </a:r>
          </a:p>
        </p:txBody>
      </p:sp>
      <p:grpSp>
        <p:nvGrpSpPr>
          <p:cNvPr id="33" name="Group 13">
            <a:extLst>
              <a:ext uri="{FF2B5EF4-FFF2-40B4-BE49-F238E27FC236}">
                <a16:creationId xmlns:a16="http://schemas.microsoft.com/office/drawing/2014/main" id="{C2087A9E-590C-FFB0-F8AB-C0F4D58C1D9B}"/>
              </a:ext>
            </a:extLst>
          </p:cNvPr>
          <p:cNvGrpSpPr/>
          <p:nvPr/>
        </p:nvGrpSpPr>
        <p:grpSpPr>
          <a:xfrm>
            <a:off x="500618" y="7671192"/>
            <a:ext cx="374337" cy="187168"/>
            <a:chOff x="0" y="0"/>
            <a:chExt cx="812800" cy="406400"/>
          </a:xfrm>
        </p:grpSpPr>
        <p:sp>
          <p:nvSpPr>
            <p:cNvPr id="34" name="Freeform 14">
              <a:extLst>
                <a:ext uri="{FF2B5EF4-FFF2-40B4-BE49-F238E27FC236}">
                  <a16:creationId xmlns:a16="http://schemas.microsoft.com/office/drawing/2014/main" id="{86B16C8D-A4E9-9E64-CE0C-2F06F656F52D}"/>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5" name="TextBox 15">
              <a:extLst>
                <a:ext uri="{FF2B5EF4-FFF2-40B4-BE49-F238E27FC236}">
                  <a16:creationId xmlns:a16="http://schemas.microsoft.com/office/drawing/2014/main" id="{0DEDE6AB-D18D-995D-4AD9-C7FFB7801A64}"/>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36" name="Google Shape;162;p5">
            <a:extLst>
              <a:ext uri="{FF2B5EF4-FFF2-40B4-BE49-F238E27FC236}">
                <a16:creationId xmlns:a16="http://schemas.microsoft.com/office/drawing/2014/main" id="{2C473B1A-B79E-61AE-006C-3E2C28D2DD62}"/>
              </a:ext>
            </a:extLst>
          </p:cNvPr>
          <p:cNvPicPr preferRelativeResize="0"/>
          <p:nvPr/>
        </p:nvPicPr>
        <p:blipFill rotWithShape="1">
          <a:blip r:embed="rId9">
            <a:alphaModFix/>
          </a:blip>
          <a:srcRect/>
          <a:stretch/>
        </p:blipFill>
        <p:spPr>
          <a:xfrm>
            <a:off x="479273" y="8170261"/>
            <a:ext cx="2050250" cy="1261329"/>
          </a:xfrm>
          <a:prstGeom prst="rect">
            <a:avLst/>
          </a:prstGeom>
          <a:ln>
            <a:noFill/>
          </a:ln>
          <a:effectLst>
            <a:outerShdw blurRad="190500" algn="tl" rotWithShape="0">
              <a:srgbClr val="000000">
                <a:alpha val="70000"/>
              </a:srgbClr>
            </a:outerShdw>
          </a:effectLst>
        </p:spPr>
      </p:pic>
      <p:sp>
        <p:nvSpPr>
          <p:cNvPr id="38" name="CaixaDeTexto 37">
            <a:extLst>
              <a:ext uri="{FF2B5EF4-FFF2-40B4-BE49-F238E27FC236}">
                <a16:creationId xmlns:a16="http://schemas.microsoft.com/office/drawing/2014/main" id="{E9B1A5A8-5BC4-6C2F-6E63-75D57617D6DB}"/>
              </a:ext>
            </a:extLst>
          </p:cNvPr>
          <p:cNvSpPr txBox="1"/>
          <p:nvPr/>
        </p:nvSpPr>
        <p:spPr>
          <a:xfrm>
            <a:off x="2804723" y="8170261"/>
            <a:ext cx="3870960" cy="1015663"/>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Arial"/>
                <a:cs typeface="Arial"/>
                <a:sym typeface="Arial"/>
              </a:rPr>
              <a:t>Os controladores Serie-Xe proporcionam maior funcionalidade de controle, utilizando uma interface de usuário intuitiva e com botões de navegação  grandes para as duas unidades de velocidade fixa e velocidade variável.</a:t>
            </a:r>
          </a:p>
        </p:txBody>
      </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4363" y="9245"/>
            <a:ext cx="7464673" cy="859247"/>
          </a:xfrm>
          <a:prstGeom prst="rect">
            <a:avLst/>
          </a:prstGeom>
        </p:spPr>
      </p:pic>
      <p:grpSp>
        <p:nvGrpSpPr>
          <p:cNvPr id="17" name="Group 8">
            <a:extLst>
              <a:ext uri="{FF2B5EF4-FFF2-40B4-BE49-F238E27FC236}">
                <a16:creationId xmlns:a16="http://schemas.microsoft.com/office/drawing/2014/main" id="{229B8EFF-DD83-7A75-A050-E69A49FECCD8}"/>
              </a:ext>
            </a:extLst>
          </p:cNvPr>
          <p:cNvGrpSpPr/>
          <p:nvPr/>
        </p:nvGrpSpPr>
        <p:grpSpPr>
          <a:xfrm>
            <a:off x="1" y="10514133"/>
            <a:ext cx="7556500" cy="179269"/>
            <a:chOff x="0" y="0"/>
            <a:chExt cx="3047987" cy="131886"/>
          </a:xfrm>
        </p:grpSpPr>
        <p:sp>
          <p:nvSpPr>
            <p:cNvPr id="24" name="Freeform 9">
              <a:extLst>
                <a:ext uri="{FF2B5EF4-FFF2-40B4-BE49-F238E27FC236}">
                  <a16:creationId xmlns:a16="http://schemas.microsoft.com/office/drawing/2014/main" id="{FF28A3DE-3BC6-D27E-849A-76A6E4AB75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1F1AE99E-5AEF-3E4D-A785-63F73F93B21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83738" y="969318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38291" y="1034824"/>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38291" y="1332724"/>
            <a:ext cx="4705063" cy="2971519"/>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Projetada para operar com máxima eficiência e mínima manutenção;</a:t>
            </a:r>
            <a:endParaRPr lang="pt-BR" sz="1200"/>
          </a:p>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Fabricada com parafusos de aço forjado, com acionamento por engrenagem com qualidade AGMA;</a:t>
            </a:r>
          </a:p>
          <a:p>
            <a:pPr lvl="0" indent="-66675" algn="just">
              <a:lnSpc>
                <a:spcPct val="150000"/>
              </a:lnSpc>
              <a:buClr>
                <a:schemeClr val="dk1"/>
              </a:buClr>
              <a:buSzPts val="1050"/>
              <a:buFont typeface="Noto Sans Symbols"/>
              <a:buChar char="▪"/>
            </a:pPr>
            <a:r>
              <a:rPr lang="pt-BR" sz="1200">
                <a:solidFill>
                  <a:schemeClr val="dk1"/>
                </a:solidFill>
                <a:latin typeface="Arial"/>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sp>
        <p:nvSpPr>
          <p:cNvPr id="19" name="TextBox 19"/>
          <p:cNvSpPr txBox="1"/>
          <p:nvPr/>
        </p:nvSpPr>
        <p:spPr>
          <a:xfrm>
            <a:off x="1001047" y="1012269"/>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UNIDADE COMPRESSORA</a:t>
            </a:r>
          </a:p>
        </p:txBody>
      </p:sp>
      <p:sp>
        <p:nvSpPr>
          <p:cNvPr id="20" name="TextBox 20"/>
          <p:cNvSpPr txBox="1"/>
          <p:nvPr/>
        </p:nvSpPr>
        <p:spPr>
          <a:xfrm>
            <a:off x="2272114" y="7052780"/>
            <a:ext cx="4705063" cy="2820196"/>
          </a:xfrm>
          <a:prstGeom prst="rect">
            <a:avLst/>
          </a:prstGeom>
        </p:spPr>
        <p:txBody>
          <a:bodyPr lIns="0" tIns="0" rIns="0" bIns="0" rtlCol="0" anchor="t">
            <a:spAutoFit/>
          </a:bodyPr>
          <a:lstStyle/>
          <a:p>
            <a:pPr lvl="0">
              <a:lnSpc>
                <a:spcPct val="150000"/>
              </a:lnSpc>
            </a:pPr>
            <a:r>
              <a:rPr lang="pt-BR" sz="1200" b="1">
                <a:solidFill>
                  <a:schemeClr val="dk1"/>
                </a:solidFill>
                <a:latin typeface="Montserrat" panose="00000500000000000000" pitchFamily="2" charset="0"/>
                <a:ea typeface="Arial"/>
                <a:cs typeface="Arial"/>
                <a:sym typeface="Arial"/>
              </a:rPr>
              <a:t>Tamanho que se adapta a qualquer lugar </a:t>
            </a:r>
            <a:endParaRPr lang="pt-BR" sz="1200">
              <a:solidFill>
                <a:schemeClr val="dk1"/>
              </a:solidFill>
              <a:latin typeface="Montserrat" panose="00000500000000000000" pitchFamily="2" charset="0"/>
              <a:ea typeface="Arial"/>
              <a:cs typeface="Arial"/>
              <a:sym typeface="Arial"/>
            </a:endParaRPr>
          </a:p>
          <a:p>
            <a:pPr lvl="0">
              <a:lnSpc>
                <a:spcPct val="150000"/>
              </a:lnSpc>
            </a:pPr>
            <a:r>
              <a:rPr lang="pt-BR" sz="1200">
                <a:solidFill>
                  <a:schemeClr val="dk1"/>
                </a:solidFill>
                <a:latin typeface="Montserrat" panose="00000500000000000000" pitchFamily="2" charset="0"/>
                <a:ea typeface="Arial"/>
                <a:cs typeface="Arial"/>
                <a:sym typeface="Arial"/>
              </a:rPr>
              <a:t>Os componentes internos dispostos verticalmente reduzem o tamanho base do compressor em 20%.</a:t>
            </a:r>
            <a:endParaRPr lang="pt-BR" sz="1200">
              <a:latin typeface="Montserrat" panose="00000500000000000000" pitchFamily="2" charset="0"/>
            </a:endParaRPr>
          </a:p>
          <a:p>
            <a:pPr lvl="0"/>
            <a:endParaRPr lang="pt-BR" sz="1200">
              <a:solidFill>
                <a:schemeClr val="dk1"/>
              </a:solidFill>
              <a:latin typeface="Montserrat" panose="00000500000000000000" pitchFamily="2" charset="0"/>
              <a:ea typeface="Calibri"/>
              <a:cs typeface="Calibri"/>
              <a:sym typeface="Calibri"/>
            </a:endParaRPr>
          </a:p>
          <a:p>
            <a:pPr lvl="0">
              <a:lnSpc>
                <a:spcPct val="150000"/>
              </a:lnSpc>
            </a:pPr>
            <a:r>
              <a:rPr lang="pt-BR" sz="1200" b="1">
                <a:solidFill>
                  <a:schemeClr val="dk1"/>
                </a:solidFill>
                <a:latin typeface="Montserrat" panose="00000500000000000000" pitchFamily="2" charset="0"/>
                <a:ea typeface="Arial"/>
                <a:cs typeface="Arial"/>
                <a:sym typeface="Arial"/>
              </a:rPr>
              <a:t>Produtividade compacta </a:t>
            </a:r>
            <a:endParaRPr lang="pt-BR" sz="1200">
              <a:solidFill>
                <a:schemeClr val="dk1"/>
              </a:solidFill>
              <a:latin typeface="Montserrat" panose="00000500000000000000" pitchFamily="2" charset="0"/>
              <a:ea typeface="Arial"/>
              <a:cs typeface="Arial"/>
              <a:sym typeface="Arial"/>
            </a:endParaRPr>
          </a:p>
          <a:p>
            <a:pPr lvl="0">
              <a:lnSpc>
                <a:spcPct val="150000"/>
              </a:lnSpc>
            </a:pPr>
            <a:r>
              <a:rPr lang="pt-BR" sz="1200">
                <a:solidFill>
                  <a:schemeClr val="dk1"/>
                </a:solidFill>
                <a:latin typeface="Montserrat" panose="00000500000000000000" pitchFamily="2" charset="0"/>
                <a:ea typeface="Arial"/>
                <a:cs typeface="Arial"/>
                <a:sym typeface="Arial"/>
              </a:rPr>
              <a:t>Os componentes da unidade dispostos verticalmente com câmara de compressão montado acima do motor principal reduz o tamanho geral, melhora o equilíbrio e simplifica o tensionamento da correia.</a:t>
            </a:r>
          </a:p>
          <a:p>
            <a:pPr algn="just">
              <a:lnSpc>
                <a:spcPts val="1679"/>
              </a:lnSpc>
            </a:pPr>
            <a:r>
              <a:rPr lang="en-US" sz="1200">
                <a:solidFill>
                  <a:srgbClr val="000000"/>
                </a:solidFill>
                <a:latin typeface="Montserrat"/>
                <a:ea typeface="Montserrat"/>
                <a:cs typeface="Montserrat"/>
                <a:sym typeface="Montserrat"/>
              </a:rPr>
              <a:t>.</a:t>
            </a:r>
          </a:p>
          <a:p>
            <a:pPr algn="just">
              <a:lnSpc>
                <a:spcPts val="1679"/>
              </a:lnSpc>
            </a:pPr>
            <a:endParaRPr lang="en-US" sz="1200">
              <a:solidFill>
                <a:srgbClr val="000000"/>
              </a:solidFill>
              <a:latin typeface="Montserrat"/>
              <a:ea typeface="Montserrat"/>
              <a:cs typeface="Montserrat"/>
              <a:sym typeface="Montserrat"/>
            </a:endParaRPr>
          </a:p>
        </p:txBody>
      </p:sp>
      <p:pic>
        <p:nvPicPr>
          <p:cNvPr id="7" name="Google Shape;174;p6">
            <a:extLst>
              <a:ext uri="{FF2B5EF4-FFF2-40B4-BE49-F238E27FC236}">
                <a16:creationId xmlns:a16="http://schemas.microsoft.com/office/drawing/2014/main" id="{4766D9CE-0CFC-B458-8F28-5CFF93F3DF11}"/>
              </a:ext>
            </a:extLst>
          </p:cNvPr>
          <p:cNvPicPr preferRelativeResize="0"/>
          <p:nvPr/>
        </p:nvPicPr>
        <p:blipFill rotWithShape="1">
          <a:blip r:embed="rId3">
            <a:alphaModFix/>
          </a:blip>
          <a:srcRect/>
          <a:stretch/>
        </p:blipFill>
        <p:spPr>
          <a:xfrm>
            <a:off x="5575702" y="1405951"/>
            <a:ext cx="1687240" cy="2517800"/>
          </a:xfrm>
          <a:prstGeom prst="rect">
            <a:avLst/>
          </a:prstGeom>
          <a:ln>
            <a:noFill/>
          </a:ln>
          <a:effectLst>
            <a:outerShdw blurRad="190500" algn="tl" rotWithShape="0">
              <a:srgbClr val="000000">
                <a:alpha val="70000"/>
              </a:srgbClr>
            </a:outerShdw>
          </a:effectLst>
        </p:spPr>
      </p:pic>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4">
            <a:alphaModFix/>
          </a:blip>
          <a:srcRect/>
          <a:stretch/>
        </p:blipFill>
        <p:spPr>
          <a:xfrm>
            <a:off x="491181" y="4410923"/>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710083" y="4367134"/>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b="1">
                <a:solidFill>
                  <a:schemeClr val="dk1"/>
                </a:solidFill>
                <a:latin typeface="Montserrat" panose="00000500000000000000" pitchFamily="2" charset="0"/>
                <a:ea typeface="Arial"/>
                <a:cs typeface="Arial"/>
                <a:sym typeface="Arial"/>
              </a:rPr>
              <a:t>Rolamentos cônicos: </a:t>
            </a: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364228" y="5724049"/>
            <a:ext cx="6898714"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pic>
        <p:nvPicPr>
          <p:cNvPr id="22" name="Google Shape;175;p6">
            <a:extLst>
              <a:ext uri="{FF2B5EF4-FFF2-40B4-BE49-F238E27FC236}">
                <a16:creationId xmlns:a16="http://schemas.microsoft.com/office/drawing/2014/main" id="{3BB9FD1B-658D-F61C-BF06-47C198A6D4F2}"/>
              </a:ext>
            </a:extLst>
          </p:cNvPr>
          <p:cNvPicPr preferRelativeResize="0"/>
          <p:nvPr/>
        </p:nvPicPr>
        <p:blipFill rotWithShape="1">
          <a:blip r:embed="rId5">
            <a:alphaModFix/>
          </a:blip>
          <a:srcRect/>
          <a:stretch/>
        </p:blipFill>
        <p:spPr>
          <a:xfrm>
            <a:off x="562813" y="7210142"/>
            <a:ext cx="1110945" cy="214501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grpSp>
        <p:nvGrpSpPr>
          <p:cNvPr id="23" name="Group 13">
            <a:extLst>
              <a:ext uri="{FF2B5EF4-FFF2-40B4-BE49-F238E27FC236}">
                <a16:creationId xmlns:a16="http://schemas.microsoft.com/office/drawing/2014/main" id="{4244895B-5D6F-741F-3B8F-44816DE5D160}"/>
              </a:ext>
            </a:extLst>
          </p:cNvPr>
          <p:cNvGrpSpPr/>
          <p:nvPr/>
        </p:nvGrpSpPr>
        <p:grpSpPr>
          <a:xfrm>
            <a:off x="452605" y="6629074"/>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6" name="TextBox 19">
            <a:extLst>
              <a:ext uri="{FF2B5EF4-FFF2-40B4-BE49-F238E27FC236}">
                <a16:creationId xmlns:a16="http://schemas.microsoft.com/office/drawing/2014/main" id="{41E850D0-1D64-F512-605A-BD7817CB197E}"/>
              </a:ext>
            </a:extLst>
          </p:cNvPr>
          <p:cNvSpPr txBox="1"/>
          <p:nvPr/>
        </p:nvSpPr>
        <p:spPr>
          <a:xfrm>
            <a:off x="1045577" y="6602326"/>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COMPACTO E ROBUSTO</a:t>
            </a:r>
          </a:p>
        </p:txBody>
      </p:sp>
      <p:pic>
        <p:nvPicPr>
          <p:cNvPr id="9" name="Imagem 8">
            <a:extLst>
              <a:ext uri="{FF2B5EF4-FFF2-40B4-BE49-F238E27FC236}">
                <a16:creationId xmlns:a16="http://schemas.microsoft.com/office/drawing/2014/main" id="{596F1F1E-2B88-73BA-7D69-CF2A3B4CBC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7" y="12187"/>
            <a:ext cx="7464673" cy="859247"/>
          </a:xfrm>
          <a:prstGeom prst="rect">
            <a:avLst/>
          </a:prstGeom>
        </p:spPr>
      </p:pic>
      <p:grpSp>
        <p:nvGrpSpPr>
          <p:cNvPr id="12" name="Group 8">
            <a:extLst>
              <a:ext uri="{FF2B5EF4-FFF2-40B4-BE49-F238E27FC236}">
                <a16:creationId xmlns:a16="http://schemas.microsoft.com/office/drawing/2014/main" id="{6A7183DC-412D-60E3-8A72-4AE5C9B07813}"/>
              </a:ext>
            </a:extLst>
          </p:cNvPr>
          <p:cNvGrpSpPr/>
          <p:nvPr/>
        </p:nvGrpSpPr>
        <p:grpSpPr>
          <a:xfrm>
            <a:off x="1" y="10514133"/>
            <a:ext cx="7556500" cy="179269"/>
            <a:chOff x="0" y="0"/>
            <a:chExt cx="3047987" cy="131886"/>
          </a:xfrm>
        </p:grpSpPr>
        <p:sp>
          <p:nvSpPr>
            <p:cNvPr id="17" name="Freeform 9">
              <a:extLst>
                <a:ext uri="{FF2B5EF4-FFF2-40B4-BE49-F238E27FC236}">
                  <a16:creationId xmlns:a16="http://schemas.microsoft.com/office/drawing/2014/main" id="{A9794CEE-B14B-519A-D892-E4505F2A1F2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475EECD0-D32E-850C-92E4-A5BAFADA9678}"/>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3"/>
          <p:cNvGrpSpPr/>
          <p:nvPr/>
        </p:nvGrpSpPr>
        <p:grpSpPr>
          <a:xfrm>
            <a:off x="492872" y="155405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1048345" y="1509439"/>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COOLANT</a:t>
            </a:r>
            <a:r>
              <a:rPr lang="pt-BR" b="1">
                <a:solidFill>
                  <a:schemeClr val="dk1"/>
                </a:solidFill>
                <a:latin typeface="Montserrat" panose="00000500000000000000" pitchFamily="2" charset="0"/>
                <a:ea typeface="Arial"/>
                <a:cs typeface="Arial"/>
                <a:sym typeface="Arial"/>
              </a:rPr>
              <a:t> </a:t>
            </a:r>
            <a:r>
              <a:rPr lang="pt-BR" b="1">
                <a:solidFill>
                  <a:schemeClr val="tx1">
                    <a:lumMod val="50000"/>
                    <a:lumOff val="50000"/>
                  </a:schemeClr>
                </a:solidFill>
                <a:latin typeface="Montserrat" panose="00000500000000000000" pitchFamily="2" charset="0"/>
                <a:ea typeface="Arial"/>
                <a:cs typeface="Arial"/>
                <a:sym typeface="Arial"/>
              </a:rPr>
              <a:t>™</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19" name="TextBox 19"/>
          <p:cNvSpPr txBox="1"/>
          <p:nvPr/>
        </p:nvSpPr>
        <p:spPr>
          <a:xfrm>
            <a:off x="2769045" y="2421310"/>
            <a:ext cx="3208260" cy="738664"/>
          </a:xfrm>
          <a:prstGeom prst="rect">
            <a:avLst/>
          </a:prstGeom>
        </p:spPr>
        <p:txBody>
          <a:bodyPr wrap="square" lIns="0" tIns="0" rIns="0" bIns="0" rtlCol="0" anchor="t">
            <a:spAutoFit/>
          </a:bodyPr>
          <a:lstStyle/>
          <a:p>
            <a:pPr lvl="0"/>
            <a:r>
              <a:rPr lang="pt-BR" sz="1200">
                <a:solidFill>
                  <a:schemeClr val="dk1"/>
                </a:solidFill>
                <a:latin typeface="Montserrat" panose="00000500000000000000" pitchFamily="2" charset="0"/>
                <a:ea typeface="Arial"/>
                <a:cs typeface="Arial"/>
                <a:sym typeface="Arial"/>
              </a:rPr>
              <a:t>Alto desempenho,</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processo de compressão livre de verniz,</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resfriamento eficiente</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e confiabilidade.</a:t>
            </a:r>
            <a:endParaRPr lang="en-US" sz="1200">
              <a:solidFill>
                <a:srgbClr val="000000"/>
              </a:solidFill>
              <a:latin typeface="Montserrat" panose="00000500000000000000" pitchFamily="2" charset="0"/>
              <a:ea typeface="Montserrat"/>
              <a:cs typeface="Montserrat"/>
              <a:sym typeface="Montserrat"/>
            </a:endParaRPr>
          </a:p>
        </p:txBody>
      </p:sp>
      <p:grpSp>
        <p:nvGrpSpPr>
          <p:cNvPr id="29" name="Group 8">
            <a:extLst>
              <a:ext uri="{FF2B5EF4-FFF2-40B4-BE49-F238E27FC236}">
                <a16:creationId xmlns:a16="http://schemas.microsoft.com/office/drawing/2014/main" id="{28B09CC0-CD89-E751-5665-5745FFE4A93C}"/>
              </a:ext>
            </a:extLst>
          </p:cNvPr>
          <p:cNvGrpSpPr/>
          <p:nvPr/>
        </p:nvGrpSpPr>
        <p:grpSpPr>
          <a:xfrm>
            <a:off x="-3500" y="10528423"/>
            <a:ext cx="7556500" cy="231978"/>
            <a:chOff x="0" y="0"/>
            <a:chExt cx="3047987" cy="131886"/>
          </a:xfrm>
        </p:grpSpPr>
        <p:sp>
          <p:nvSpPr>
            <p:cNvPr id="30" name="Freeform 9">
              <a:extLst>
                <a:ext uri="{FF2B5EF4-FFF2-40B4-BE49-F238E27FC236}">
                  <a16:creationId xmlns:a16="http://schemas.microsoft.com/office/drawing/2014/main" id="{90E8987E-DADC-E3D6-B5E7-3EFFD9B838F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1" name="TextBox 10">
              <a:extLst>
                <a:ext uri="{FF2B5EF4-FFF2-40B4-BE49-F238E27FC236}">
                  <a16:creationId xmlns:a16="http://schemas.microsoft.com/office/drawing/2014/main" id="{C0A27EF7-3F77-956D-9E4A-45A558508253}"/>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Google Shape;187;p7">
            <a:extLst>
              <a:ext uri="{FF2B5EF4-FFF2-40B4-BE49-F238E27FC236}">
                <a16:creationId xmlns:a16="http://schemas.microsoft.com/office/drawing/2014/main" id="{A44E3740-9DE3-62FD-5C83-F51CB6D320CC}"/>
              </a:ext>
            </a:extLst>
          </p:cNvPr>
          <p:cNvPicPr preferRelativeResize="0"/>
          <p:nvPr/>
        </p:nvPicPr>
        <p:blipFill rotWithShape="1">
          <a:blip r:embed="rId2">
            <a:alphaModFix/>
          </a:blip>
          <a:srcRect/>
          <a:stretch/>
        </p:blipFill>
        <p:spPr>
          <a:xfrm>
            <a:off x="561842" y="2205150"/>
            <a:ext cx="1826091" cy="1364624"/>
          </a:xfrm>
          <a:prstGeom prst="rect">
            <a:avLst/>
          </a:prstGeom>
          <a:ln>
            <a:noFill/>
          </a:ln>
          <a:effectLst>
            <a:outerShdw blurRad="190500" algn="tl" rotWithShape="0">
              <a:srgbClr val="000000">
                <a:alpha val="70000"/>
              </a:srgbClr>
            </a:outerShdw>
          </a:effectLst>
        </p:spPr>
      </p:pic>
      <p:sp>
        <p:nvSpPr>
          <p:cNvPr id="9" name="CaixaDeTexto 8">
            <a:extLst>
              <a:ext uri="{FF2B5EF4-FFF2-40B4-BE49-F238E27FC236}">
                <a16:creationId xmlns:a16="http://schemas.microsoft.com/office/drawing/2014/main" id="{24C66291-20C3-DB14-4B08-C14350542A20}"/>
              </a:ext>
            </a:extLst>
          </p:cNvPr>
          <p:cNvSpPr txBox="1"/>
          <p:nvPr/>
        </p:nvSpPr>
        <p:spPr>
          <a:xfrm>
            <a:off x="392492" y="3958783"/>
            <a:ext cx="6357558" cy="2492990"/>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Longa vida útil </a:t>
            </a:r>
            <a:r>
              <a:rPr lang="pt-BR" sz="1200">
                <a:solidFill>
                  <a:schemeClr val="dk1"/>
                </a:solidFill>
                <a:latin typeface="Montserrat" panose="00000500000000000000" pitchFamily="2" charset="0"/>
                <a:ea typeface="Arial"/>
                <a:cs typeface="Arial"/>
                <a:sym typeface="Arial"/>
              </a:rPr>
              <a:t>- Até 8 vezes a vida útil dos óleos de petróleo;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Ponto de inflamação (fulgor) mais alto </a:t>
            </a:r>
            <a:r>
              <a:rPr lang="pt-BR" sz="1200">
                <a:solidFill>
                  <a:schemeClr val="dk1"/>
                </a:solidFill>
                <a:latin typeface="Montserrat" panose="00000500000000000000" pitchFamily="2" charset="0"/>
                <a:ea typeface="Arial"/>
                <a:cs typeface="Arial"/>
                <a:sym typeface="Arial"/>
              </a:rPr>
              <a:t>do que a maioria dos PAO, diésteres e outros produtos sintéticos;</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Arraste de óleo baixo </a:t>
            </a:r>
            <a:r>
              <a:rPr lang="pt-BR" sz="1200">
                <a:solidFill>
                  <a:schemeClr val="dk1"/>
                </a:solidFill>
                <a:latin typeface="Montserrat" panose="00000500000000000000" pitchFamily="2" charset="0"/>
                <a:ea typeface="Arial"/>
                <a:cs typeface="Arial"/>
                <a:sym typeface="Arial"/>
              </a:rPr>
              <a:t>– Menor custo de operação e mais qualidade ao seus sistema de ar comprimido;</a:t>
            </a: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Resfriamento eficiente </a:t>
            </a:r>
            <a:r>
              <a:rPr lang="pt-BR" sz="1200">
                <a:solidFill>
                  <a:schemeClr val="dk1"/>
                </a:solidFill>
                <a:latin typeface="Montserrat" panose="00000500000000000000" pitchFamily="2" charset="0"/>
                <a:ea typeface="Arial"/>
                <a:cs typeface="Arial"/>
                <a:sym typeface="Arial"/>
              </a:rPr>
              <a:t>- Temperatura operacional mais baixa em condições extremas devido à condutividade térmica 10% mais alta que a do PAO;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Não enverniza </a:t>
            </a:r>
            <a:r>
              <a:rPr lang="pt-BR" sz="1200">
                <a:solidFill>
                  <a:schemeClr val="dk1"/>
                </a:solidFill>
                <a:latin typeface="Montserrat" panose="00000500000000000000" pitchFamily="2" charset="0"/>
                <a:ea typeface="Arial"/>
                <a:cs typeface="Arial"/>
                <a:sym typeface="Arial"/>
              </a:rPr>
              <a:t>- Economia de energia, maior vida útil do sistema, maior confiabilidade.</a:t>
            </a:r>
            <a:endParaRPr lang="pt-BR" sz="1200">
              <a:latin typeface="Montserrat" panose="00000500000000000000" pitchFamily="2" charset="0"/>
            </a:endParaRPr>
          </a:p>
        </p:txBody>
      </p:sp>
      <p:pic>
        <p:nvPicPr>
          <p:cNvPr id="8" name="Imagem 7">
            <a:extLst>
              <a:ext uri="{FF2B5EF4-FFF2-40B4-BE49-F238E27FC236}">
                <a16:creationId xmlns:a16="http://schemas.microsoft.com/office/drawing/2014/main" id="{554742AF-39B9-80C2-6E5E-6CDD155258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10" name="Freeform 11">
            <a:extLst>
              <a:ext uri="{FF2B5EF4-FFF2-40B4-BE49-F238E27FC236}">
                <a16:creationId xmlns:a16="http://schemas.microsoft.com/office/drawing/2014/main" id="{CA05E89C-F2BB-CC64-03BD-A86C7B0162D7}"/>
              </a:ext>
            </a:extLst>
          </p:cNvPr>
          <p:cNvSpPr/>
          <p:nvPr/>
        </p:nvSpPr>
        <p:spPr>
          <a:xfrm>
            <a:off x="183738" y="969318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EB682-080E-A0A8-8405-A36D90DCA2CE}"/>
            </a:ext>
          </a:extLst>
        </p:cNvPr>
        <p:cNvGrpSpPr/>
        <p:nvPr/>
      </p:nvGrpSpPr>
      <p:grpSpPr>
        <a:xfrm>
          <a:off x="0" y="0"/>
          <a:ext cx="0" cy="0"/>
          <a:chOff x="0" y="0"/>
          <a:chExt cx="0" cy="0"/>
        </a:xfrm>
      </p:grpSpPr>
      <p:grpSp>
        <p:nvGrpSpPr>
          <p:cNvPr id="13" name="Group 13">
            <a:extLst>
              <a:ext uri="{FF2B5EF4-FFF2-40B4-BE49-F238E27FC236}">
                <a16:creationId xmlns:a16="http://schemas.microsoft.com/office/drawing/2014/main" id="{5F825C6C-5DFC-CD70-842A-03AE1B6C122C}"/>
              </a:ext>
            </a:extLst>
          </p:cNvPr>
          <p:cNvGrpSpPr/>
          <p:nvPr/>
        </p:nvGrpSpPr>
        <p:grpSpPr>
          <a:xfrm>
            <a:off x="505290" y="1507206"/>
            <a:ext cx="467840" cy="233920"/>
            <a:chOff x="0" y="0"/>
            <a:chExt cx="812800" cy="406400"/>
          </a:xfrm>
        </p:grpSpPr>
        <p:sp>
          <p:nvSpPr>
            <p:cNvPr id="14" name="Freeform 14">
              <a:extLst>
                <a:ext uri="{FF2B5EF4-FFF2-40B4-BE49-F238E27FC236}">
                  <a16:creationId xmlns:a16="http://schemas.microsoft.com/office/drawing/2014/main" id="{A78FC7DA-AD3D-1861-5EFE-3E547DDFA251}"/>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ED890CB2-B609-245E-226A-57608BE7EE32}"/>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0" name="TextBox 18">
            <a:extLst>
              <a:ext uri="{FF2B5EF4-FFF2-40B4-BE49-F238E27FC236}">
                <a16:creationId xmlns:a16="http://schemas.microsoft.com/office/drawing/2014/main" id="{8C6FCF07-452A-CEF8-D2CE-AD1B6E4EE641}"/>
              </a:ext>
            </a:extLst>
          </p:cNvPr>
          <p:cNvSpPr txBox="1"/>
          <p:nvPr/>
        </p:nvSpPr>
        <p:spPr>
          <a:xfrm>
            <a:off x="1106940" y="1446378"/>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PACOTE TAS</a:t>
            </a:r>
            <a:r>
              <a:rPr lang="pt-BR" b="1">
                <a:solidFill>
                  <a:schemeClr val="tx1">
                    <a:lumMod val="50000"/>
                    <a:lumOff val="50000"/>
                  </a:schemeClr>
                </a:solidFill>
                <a:latin typeface="Montserrat" panose="00000500000000000000" pitchFamily="2" charset="0"/>
                <a:ea typeface="Arial"/>
                <a:cs typeface="Arial"/>
                <a:sym typeface="Arial"/>
              </a:rPr>
              <a:t>™ - TOTAL AIR SYSTEM ™</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sp>
        <p:nvSpPr>
          <p:cNvPr id="27" name="CaixaDeTexto 26">
            <a:extLst>
              <a:ext uri="{FF2B5EF4-FFF2-40B4-BE49-F238E27FC236}">
                <a16:creationId xmlns:a16="http://schemas.microsoft.com/office/drawing/2014/main" id="{74532A04-4287-1877-CA37-655FDD9DA1C9}"/>
              </a:ext>
            </a:extLst>
          </p:cNvPr>
          <p:cNvSpPr txBox="1"/>
          <p:nvPr/>
        </p:nvSpPr>
        <p:spPr>
          <a:xfrm>
            <a:off x="405471" y="1981221"/>
            <a:ext cx="6738557" cy="646331"/>
          </a:xfrm>
          <a:prstGeom prst="rect">
            <a:avLst/>
          </a:prstGeom>
          <a:noFill/>
        </p:spPr>
        <p:txBody>
          <a:bodyPr wrap="square">
            <a:spAutoFit/>
          </a:bodyPr>
          <a:lstStyle/>
          <a:p>
            <a:pPr marL="0" marR="0" lvl="0" indent="0" rtl="0">
              <a:spcBef>
                <a:spcPts val="0"/>
              </a:spcBef>
              <a:spcAft>
                <a:spcPts val="0"/>
              </a:spcAft>
              <a:buNone/>
            </a:pPr>
            <a:r>
              <a:rPr lang="pt-BR" sz="1200">
                <a:solidFill>
                  <a:schemeClr val="dk1"/>
                </a:solidFill>
                <a:latin typeface="Montserrat" panose="00000500000000000000" pitchFamily="2" charset="0"/>
                <a:ea typeface="Arial"/>
                <a:cs typeface="Arial"/>
                <a:sym typeface="Arial"/>
              </a:rPr>
              <a:t>O pacote TAS™ (Total Air System™) da Série R Ingersoll Rand oferece uma solução integrada que minimiza custos de instalação e espaço, através da integração de um compressor, secador, filtro coalescente e separador de condensado.</a:t>
            </a:r>
            <a:endParaRPr lang="pt-BR" sz="1200">
              <a:latin typeface="Montserrat" panose="00000500000000000000" pitchFamily="2" charset="0"/>
            </a:endParaRPr>
          </a:p>
        </p:txBody>
      </p:sp>
      <p:pic>
        <p:nvPicPr>
          <p:cNvPr id="32" name="Google Shape;191;p7">
            <a:extLst>
              <a:ext uri="{FF2B5EF4-FFF2-40B4-BE49-F238E27FC236}">
                <a16:creationId xmlns:a16="http://schemas.microsoft.com/office/drawing/2014/main" id="{1266A4AE-0F3D-71E8-CB2C-9AC3D59A21DD}"/>
              </a:ext>
            </a:extLst>
          </p:cNvPr>
          <p:cNvPicPr preferRelativeResize="0"/>
          <p:nvPr/>
        </p:nvPicPr>
        <p:blipFill rotWithShape="1">
          <a:blip r:embed="rId2">
            <a:alphaModFix/>
          </a:blip>
          <a:srcRect/>
          <a:stretch/>
        </p:blipFill>
        <p:spPr>
          <a:xfrm>
            <a:off x="4699339" y="4175306"/>
            <a:ext cx="2279311" cy="1516692"/>
          </a:xfrm>
          <a:prstGeom prst="rect">
            <a:avLst/>
          </a:prstGeom>
          <a:ln>
            <a:noFill/>
          </a:ln>
          <a:effectLst>
            <a:outerShdw blurRad="190500" algn="tl" rotWithShape="0">
              <a:srgbClr val="000000">
                <a:alpha val="70000"/>
              </a:srgbClr>
            </a:outerShdw>
          </a:effectLst>
        </p:spPr>
      </p:pic>
      <p:sp>
        <p:nvSpPr>
          <p:cNvPr id="34" name="CaixaDeTexto 33">
            <a:extLst>
              <a:ext uri="{FF2B5EF4-FFF2-40B4-BE49-F238E27FC236}">
                <a16:creationId xmlns:a16="http://schemas.microsoft.com/office/drawing/2014/main" id="{8C365A63-FC1E-8CAF-B769-4F7478A292D1}"/>
              </a:ext>
            </a:extLst>
          </p:cNvPr>
          <p:cNvSpPr txBox="1"/>
          <p:nvPr/>
        </p:nvSpPr>
        <p:spPr>
          <a:xfrm>
            <a:off x="405471" y="2951155"/>
            <a:ext cx="3878580" cy="3785652"/>
          </a:xfrm>
          <a:prstGeom prst="rect">
            <a:avLst/>
          </a:prstGeom>
          <a:noFill/>
        </p:spPr>
        <p:txBody>
          <a:bodyPr wrap="square">
            <a:spAutoFit/>
          </a:bodyPr>
          <a:lstStyle/>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 </a:t>
            </a:r>
            <a:r>
              <a:rPr lang="pt-BR" sz="1200">
                <a:solidFill>
                  <a:schemeClr val="dk1"/>
                </a:solidFill>
                <a:latin typeface="Montserrat" panose="00000500000000000000" pitchFamily="2" charset="0"/>
                <a:ea typeface="Arial"/>
                <a:cs typeface="Arial"/>
                <a:sym typeface="Arial"/>
              </a:rPr>
              <a:t>Filtro coalescente de alta eficiência padrão e secador de ar refrigerado integrado fornecem ar qualidade ISO 1-4-2;</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Trocador de calor patenteado 3-em-1 oferece maior confiabilidade e eficiência com uma menor queda de pressão;</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Minimiza custos de instalação e fornece monitoramento e manutenção a partir de um ponto único;</a:t>
            </a:r>
          </a:p>
          <a:p>
            <a:pPr marL="0" marR="0" lvl="0" indent="0" algn="just" rtl="0">
              <a:spcBef>
                <a:spcPts val="0"/>
              </a:spcBef>
              <a:spcAft>
                <a:spcPts val="0"/>
              </a:spcAft>
              <a:buNone/>
            </a:pPr>
            <a:endParaRPr lang="pt-BR" sz="1200" b="1">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ISO 8573-1 Classe 1.4.1;</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Ponto Orvalho 3°C;</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Monitoramento completo do sistema no painel eletrônico do compressor;</a:t>
            </a:r>
          </a:p>
          <a:p>
            <a:pPr marL="0" marR="0" lvl="0" indent="0" algn="just" rtl="0">
              <a:spcBef>
                <a:spcPts val="0"/>
              </a:spcBef>
              <a:spcAft>
                <a:spcPts val="0"/>
              </a:spcAft>
              <a:buNone/>
            </a:pPr>
            <a:endParaRPr lang="pt-BR" sz="1200">
              <a:latin typeface="Montserrat" panose="00000500000000000000" pitchFamily="2" charset="0"/>
            </a:endParaRPr>
          </a:p>
          <a:p>
            <a:pPr marL="0" marR="0" lvl="0" indent="0" algn="just" rtl="0">
              <a:spcBef>
                <a:spcPts val="0"/>
              </a:spcBef>
              <a:spcAft>
                <a:spcPts val="0"/>
              </a:spcAft>
              <a:buNone/>
            </a:pPr>
            <a:r>
              <a:rPr lang="pt-BR" sz="1200">
                <a:solidFill>
                  <a:schemeClr val="dk1"/>
                </a:solidFill>
                <a:latin typeface="Montserrat" panose="00000500000000000000" pitchFamily="2" charset="0"/>
                <a:ea typeface="Quattrocento Sans"/>
                <a:cs typeface="Quattrocento Sans"/>
                <a:sym typeface="Quattrocento Sans"/>
              </a:rPr>
              <a:t>✔</a:t>
            </a:r>
            <a:r>
              <a:rPr lang="pt-BR" sz="1200">
                <a:solidFill>
                  <a:schemeClr val="dk1"/>
                </a:solidFill>
                <a:latin typeface="Montserrat" panose="00000500000000000000" pitchFamily="2" charset="0"/>
                <a:ea typeface="Arial"/>
                <a:cs typeface="Arial"/>
                <a:sym typeface="Arial"/>
              </a:rPr>
              <a:t> Sistema anti-congelamento.</a:t>
            </a:r>
            <a:endParaRPr lang="pt-BR" sz="1200">
              <a:latin typeface="Montserrat" panose="00000500000000000000" pitchFamily="2" charset="0"/>
            </a:endParaRPr>
          </a:p>
        </p:txBody>
      </p:sp>
      <p:sp>
        <p:nvSpPr>
          <p:cNvPr id="36" name="CaixaDeTexto 35">
            <a:extLst>
              <a:ext uri="{FF2B5EF4-FFF2-40B4-BE49-F238E27FC236}">
                <a16:creationId xmlns:a16="http://schemas.microsoft.com/office/drawing/2014/main" id="{A4A583ED-0C57-B673-3CF5-76A0E1282F94}"/>
              </a:ext>
            </a:extLst>
          </p:cNvPr>
          <p:cNvSpPr txBox="1"/>
          <p:nvPr/>
        </p:nvSpPr>
        <p:spPr>
          <a:xfrm>
            <a:off x="4508026" y="5818962"/>
            <a:ext cx="2599950" cy="461665"/>
          </a:xfrm>
          <a:prstGeom prst="rect">
            <a:avLst/>
          </a:prstGeom>
          <a:noFill/>
        </p:spPr>
        <p:txBody>
          <a:bodyPr wrap="square">
            <a:spAutoFit/>
          </a:bodyPr>
          <a:lstStyle/>
          <a:p>
            <a:pPr marL="0" marR="0" lvl="0" indent="0" algn="ctr"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Fornece ar limpo e seco em um conjunto integrado.</a:t>
            </a:r>
            <a:endParaRPr lang="pt-BR" sz="1200">
              <a:solidFill>
                <a:schemeClr val="dk1"/>
              </a:solidFill>
              <a:latin typeface="Montserrat" panose="00000500000000000000" pitchFamily="2" charset="0"/>
              <a:ea typeface="Arial"/>
              <a:cs typeface="Arial"/>
              <a:sym typeface="Arial"/>
            </a:endParaRPr>
          </a:p>
        </p:txBody>
      </p:sp>
      <p:pic>
        <p:nvPicPr>
          <p:cNvPr id="7" name="Imagem 6">
            <a:extLst>
              <a:ext uri="{FF2B5EF4-FFF2-40B4-BE49-F238E27FC236}">
                <a16:creationId xmlns:a16="http://schemas.microsoft.com/office/drawing/2014/main" id="{C7A4D0AA-8267-8FC2-474C-0EC4717FCF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Freeform 11">
            <a:extLst>
              <a:ext uri="{FF2B5EF4-FFF2-40B4-BE49-F238E27FC236}">
                <a16:creationId xmlns:a16="http://schemas.microsoft.com/office/drawing/2014/main" id="{C2F92DE9-0EAA-2F4B-C6EE-669199412575}"/>
              </a:ext>
            </a:extLst>
          </p:cNvPr>
          <p:cNvSpPr/>
          <p:nvPr/>
        </p:nvSpPr>
        <p:spPr>
          <a:xfrm>
            <a:off x="183738" y="969318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4"/>
            <a:stretch>
              <a:fillRect/>
            </a:stretch>
          </a:blipFill>
        </p:spPr>
        <p:txBody>
          <a:bodyPr/>
          <a:lstStyle/>
          <a:p>
            <a:endParaRPr lang="pt-BR"/>
          </a:p>
        </p:txBody>
      </p:sp>
      <p:grpSp>
        <p:nvGrpSpPr>
          <p:cNvPr id="9" name="Group 8">
            <a:extLst>
              <a:ext uri="{FF2B5EF4-FFF2-40B4-BE49-F238E27FC236}">
                <a16:creationId xmlns:a16="http://schemas.microsoft.com/office/drawing/2014/main" id="{80C2078B-6ABD-0B7C-9734-44DAB9F2243C}"/>
              </a:ext>
            </a:extLst>
          </p:cNvPr>
          <p:cNvGrpSpPr/>
          <p:nvPr/>
        </p:nvGrpSpPr>
        <p:grpSpPr>
          <a:xfrm>
            <a:off x="1" y="10514133"/>
            <a:ext cx="7556500" cy="179269"/>
            <a:chOff x="0" y="0"/>
            <a:chExt cx="3047987" cy="131886"/>
          </a:xfrm>
        </p:grpSpPr>
        <p:sp>
          <p:nvSpPr>
            <p:cNvPr id="12" name="Freeform 9">
              <a:extLst>
                <a:ext uri="{FF2B5EF4-FFF2-40B4-BE49-F238E27FC236}">
                  <a16:creationId xmlns:a16="http://schemas.microsoft.com/office/drawing/2014/main" id="{BC0E9D37-981C-9EBD-1352-4C948227C8C8}"/>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6" name="TextBox 10">
              <a:extLst>
                <a:ext uri="{FF2B5EF4-FFF2-40B4-BE49-F238E27FC236}">
                  <a16:creationId xmlns:a16="http://schemas.microsoft.com/office/drawing/2014/main" id="{2B06AAB3-8B8E-03FB-493C-73B8831577F1}"/>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2716104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1832</TotalTime>
  <Words>1692</Words>
  <Application>Microsoft Office PowerPoint</Application>
  <PresentationFormat>Personalizar</PresentationFormat>
  <Paragraphs>150</Paragraphs>
  <Slides>12</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12</vt:i4>
      </vt:variant>
    </vt:vector>
  </HeadingPairs>
  <TitlesOfParts>
    <vt:vector size="23" baseType="lpstr">
      <vt:lpstr>Montserrat Ultra-Bold</vt:lpstr>
      <vt:lpstr>Montserrat</vt:lpstr>
      <vt:lpstr>Neue Montreal</vt:lpstr>
      <vt:lpstr>Calibri</vt:lpstr>
      <vt:lpstr>Arial</vt:lpstr>
      <vt:lpstr>Open Sans</vt:lpstr>
      <vt:lpstr>Montserrat Medium</vt:lpstr>
      <vt:lpstr>Aptos</vt:lpstr>
      <vt:lpstr>Noto Sans Symbols</vt:lpstr>
      <vt:lpstr>Montserrat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27</cp:revision>
  <cp:lastPrinted>2025-08-20T12:01:41Z</cp:lastPrinted>
  <dcterms:created xsi:type="dcterms:W3CDTF">2006-08-16T00:00:00Z</dcterms:created>
  <dcterms:modified xsi:type="dcterms:W3CDTF">2025-09-02T19:03:19Z</dcterms:modified>
  <dc:identifier>DAGwijnfSlk</dc:identifier>
</cp:coreProperties>
</file>